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0" r:id="rId2"/>
    <p:sldId id="266" r:id="rId3"/>
    <p:sldId id="262" r:id="rId4"/>
    <p:sldId id="263" r:id="rId5"/>
    <p:sldId id="264" r:id="rId6"/>
    <p:sldId id="265" r:id="rId7"/>
    <p:sldId id="261" r:id="rId8"/>
    <p:sldId id="258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144BC-766B-4167-8891-416EE5A8F9BA}" type="datetimeFigureOut">
              <a:rPr lang="es-MX" smtClean="0"/>
              <a:t>04/09/2014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55E5D-1C8A-43CF-9182-788C55902A6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5E5D-1C8A-43CF-9182-788C55902A67}" type="slidenum">
              <a:rPr lang="es-MX" smtClean="0"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8577A5-41B5-47FC-BFB8-1C2528766DC8}" type="datetimeFigureOut">
              <a:rPr lang="es-ES" smtClean="0"/>
              <a:pPr/>
              <a:t>04/09/2014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E37902-0F70-481D-86D5-25DAD29284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b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923926" y="1700808"/>
            <a:ext cx="1656185" cy="1249662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260648"/>
            <a:ext cx="8280920" cy="62646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2400" b="1" dirty="0" smtClean="0">
                <a:latin typeface="Baskerville Old Face" pitchFamily="18" charset="0"/>
              </a:rPr>
              <a:t>BENEMÉRITO INSTITUTO NORMAL DEL ESTADO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GRAL. JUAN CRISÓSTOMO BONILLO 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LICENCIATURA EN EDUCACIÓN PREESCOLAR</a:t>
            </a:r>
          </a:p>
          <a:p>
            <a:pPr algn="ctr"/>
            <a:endParaRPr lang="es-MX" sz="2400" b="1" dirty="0" smtClean="0">
              <a:latin typeface="Baskerville Old Face" pitchFamily="18" charset="0"/>
            </a:endParaRPr>
          </a:p>
          <a:p>
            <a:pPr algn="ctr"/>
            <a:endParaRPr lang="es-MX" sz="2400" b="1" dirty="0" smtClean="0">
              <a:latin typeface="Baskerville Old Face" pitchFamily="18" charset="0"/>
            </a:endParaRPr>
          </a:p>
          <a:p>
            <a:pPr algn="ctr"/>
            <a:endParaRPr lang="es-MX" sz="2400" b="1" dirty="0" smtClean="0">
              <a:latin typeface="Baskerville Old Face" pitchFamily="18" charset="0"/>
            </a:endParaRP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PENSAMINETO CUANTITATIVO 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ARTURO  GARCÍA  PICAZO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 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ALUMNAS: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SANDRA SORAYDA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HANNIA 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ANA KAREN</a:t>
            </a:r>
          </a:p>
          <a:p>
            <a:pPr algn="ctr"/>
            <a:r>
              <a:rPr lang="es-MX" sz="2400" b="1" dirty="0" smtClean="0">
                <a:latin typeface="Baskerville Old Face" pitchFamily="18" charset="0"/>
              </a:rPr>
              <a:t>SANDRA 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13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INTUICIÓN EN NIÑOS DE PREESCOLAR</a:t>
            </a:r>
            <a:endParaRPr lang="es-MX" dirty="0"/>
          </a:p>
        </p:txBody>
      </p:sp>
      <p:pic>
        <p:nvPicPr>
          <p:cNvPr id="4" name="3 Marcador de contenido" descr="2013-02-14-Buen-y-gran-doc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429000"/>
            <a:ext cx="4564380" cy="3044190"/>
          </a:xfrm>
        </p:spPr>
      </p:pic>
      <p:sp>
        <p:nvSpPr>
          <p:cNvPr id="5" name="4 Rectángulo"/>
          <p:cNvSpPr/>
          <p:nvPr/>
        </p:nvSpPr>
        <p:spPr>
          <a:xfrm>
            <a:off x="683568" y="184482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800" dirty="0" smtClean="0"/>
              <a:t>El niños detecta en que conjunto hay más, debido a lo que </a:t>
            </a:r>
            <a:r>
              <a:rPr lang="es-MX" sz="2800" dirty="0" smtClean="0"/>
              <a:t>ve., </a:t>
            </a:r>
            <a:r>
              <a:rPr lang="es-MX" sz="2800" dirty="0" err="1" smtClean="0"/>
              <a:t>Ginsburg</a:t>
            </a:r>
            <a:r>
              <a:rPr lang="es-MX" sz="2800" dirty="0" smtClean="0"/>
              <a:t> 1982</a:t>
            </a:r>
            <a:endParaRPr lang="es-MX" sz="2800" dirty="0"/>
          </a:p>
        </p:txBody>
      </p:sp>
      <p:pic>
        <p:nvPicPr>
          <p:cNvPr id="3074" name="Picture 2" descr="C:\Users\LEXUS\AppData\Local\Microsoft\Windows\Temporary Internet Files\Content.IE5\KINQ31T0\MM90039571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168352" cy="3322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INTUICIÓN EN NIÑOS DE PREESCOLAR</a:t>
            </a:r>
            <a:endParaRPr lang="es-MX" dirty="0"/>
          </a:p>
        </p:txBody>
      </p:sp>
      <p:pic>
        <p:nvPicPr>
          <p:cNvPr id="4" name="3 Marcador de contenido" descr="1239347195g2xmk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0" y="2852936"/>
            <a:ext cx="5080000" cy="3378200"/>
          </a:xfrm>
        </p:spPr>
      </p:pic>
      <p:sp>
        <p:nvSpPr>
          <p:cNvPr id="5" name="4 Rectángulo"/>
          <p:cNvSpPr/>
          <p:nvPr/>
        </p:nvSpPr>
        <p:spPr>
          <a:xfrm>
            <a:off x="755576" y="1916832"/>
            <a:ext cx="77048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500" dirty="0" smtClean="0"/>
              <a:t>Los niños basan sus juicios en la apariencia.</a:t>
            </a:r>
            <a:endParaRPr lang="es-MX" sz="2500" dirty="0"/>
          </a:p>
        </p:txBody>
      </p:sp>
      <p:pic>
        <p:nvPicPr>
          <p:cNvPr id="4098" name="Picture 2" descr="C:\Users\LEXUS\AppData\Local\Microsoft\Windows\Temporary Internet Files\Content.IE5\BIYJ79D2\MP9004304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Conservación de la cantidad</a:t>
            </a:r>
            <a:endParaRPr lang="es-MX" dirty="0"/>
          </a:p>
        </p:txBody>
      </p:sp>
      <p:pic>
        <p:nvPicPr>
          <p:cNvPr id="4" name="3 Marcador de contenido" descr="Conservacion de volu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6425184" cy="3206496"/>
          </a:xfrm>
        </p:spPr>
      </p:pic>
      <p:pic>
        <p:nvPicPr>
          <p:cNvPr id="5" name="4 Imagen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7668" y="1412776"/>
            <a:ext cx="2976331" cy="223224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55576" y="1628800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i="1" dirty="0" smtClean="0"/>
              <a:t>Demostración</a:t>
            </a:r>
            <a:endParaRPr lang="es-MX" sz="2400" b="1" i="1" dirty="0"/>
          </a:p>
        </p:txBody>
      </p:sp>
      <p:sp>
        <p:nvSpPr>
          <p:cNvPr id="7" name="6 Rectángulo"/>
          <p:cNvSpPr/>
          <p:nvPr/>
        </p:nvSpPr>
        <p:spPr>
          <a:xfrm>
            <a:off x="0" y="213285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Importante saber que la comprensión intuitiva de los niños sobre magnitud y equivalencia sea precisa e inequívoca.</a:t>
            </a: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CONOCIMIENTO INFORMAL</a:t>
            </a:r>
            <a:endParaRPr lang="es-MX" dirty="0"/>
          </a:p>
        </p:txBody>
      </p:sp>
      <p:pic>
        <p:nvPicPr>
          <p:cNvPr id="4" name="3 Marcador de contenido" descr="conta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481932"/>
            <a:ext cx="3744416" cy="3180040"/>
          </a:xfrm>
        </p:spPr>
      </p:pic>
      <p:pic>
        <p:nvPicPr>
          <p:cNvPr id="5" name="4 Imagen" descr="descarga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542925" cy="252028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827584" y="170080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Los niños encuentran el conocimiento intuitivo “insuficiente” y comienzan a abordar tareas cuantitativas: enumerar y contar.</a:t>
            </a:r>
            <a:endParaRPr lang="es-MX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LIMITACIONES</a:t>
            </a:r>
            <a:endParaRPr lang="es-MX" dirty="0"/>
          </a:p>
        </p:txBody>
      </p:sp>
      <p:pic>
        <p:nvPicPr>
          <p:cNvPr id="4" name="3 Marcador de contenido" descr="números_1-cienm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8208912" cy="3255268"/>
          </a:xfrm>
        </p:spPr>
      </p:pic>
      <p:sp>
        <p:nvSpPr>
          <p:cNvPr id="5" name="4 Rectángulo"/>
          <p:cNvSpPr/>
          <p:nvPr/>
        </p:nvSpPr>
        <p:spPr>
          <a:xfrm>
            <a:off x="539552" y="177281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Tiempo y esfuerzo para realizarse con el conocimiento intuitivo.</a:t>
            </a:r>
            <a:endParaRPr lang="es-MX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CONOCIMIENTO FORMAL</a:t>
            </a:r>
            <a:endParaRPr lang="es-MX" dirty="0"/>
          </a:p>
        </p:txBody>
      </p:sp>
      <p:pic>
        <p:nvPicPr>
          <p:cNvPr id="4" name="3 Marcador de contenido" descr="quiero_ser_maes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4200360" cy="3384376"/>
          </a:xfrm>
        </p:spPr>
      </p:pic>
      <p:pic>
        <p:nvPicPr>
          <p:cNvPr id="5" name="4 Imagen" descr="telesec_20120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17032"/>
            <a:ext cx="4065637" cy="281174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187624" y="155679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Conocimientos matemáticos impartidos en las escuelas, los cuales deben llevar un seguimiento.</a:t>
            </a:r>
            <a:endParaRPr lang="es-MX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25113" cy="924475"/>
          </a:xfrm>
        </p:spPr>
        <p:txBody>
          <a:bodyPr/>
          <a:lstStyle/>
          <a:p>
            <a:pPr algn="ctr"/>
            <a:r>
              <a:rPr lang="es-MX" sz="2400" dirty="0" smtClean="0"/>
              <a:t>IMPLICACIONES EDUCATIVAS LOS CONOCIMIENTOS INFORMALES COMO BASE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220486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b="1" dirty="0" smtClean="0"/>
              <a:t>La matemática informal de los niños es el paso intermedio crucial entre su conocimiento intuitivo, limitado e impreciso y basado en su percepción directa y la matemática poderosa y precisa.</a:t>
            </a:r>
            <a:endParaRPr lang="es-MX" sz="2000" b="1" dirty="0"/>
          </a:p>
        </p:txBody>
      </p:sp>
      <p:pic>
        <p:nvPicPr>
          <p:cNvPr id="5122" name="Picture 2" descr="C:\Users\LEXUS\AppData\Local\Microsoft\Windows\Temporary Internet Files\Content.IE5\8WQ9KP5L\MP9004422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4392488" cy="2928325"/>
          </a:xfrm>
          <a:prstGeom prst="rect">
            <a:avLst/>
          </a:prstGeom>
          <a:noFill/>
        </p:spPr>
      </p:pic>
      <p:pic>
        <p:nvPicPr>
          <p:cNvPr id="5123" name="Picture 3" descr="C:\Users\LEXUS\AppData\Local\Microsoft\Windows\Temporary Internet Files\Content.IE5\M12VC006\MP9004387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227343"/>
            <a:ext cx="2592894" cy="3630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LA ENSEÑANZA FORMAL BASADA EN EL CONOCIMIENTO INFORMAL DE LOS NIÑOS</a:t>
            </a:r>
            <a:endParaRPr lang="es-MX" dirty="0"/>
          </a:p>
        </p:txBody>
      </p:sp>
      <p:pic>
        <p:nvPicPr>
          <p:cNvPr id="4" name="3 Imagen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564904"/>
            <a:ext cx="2433439" cy="3232106"/>
          </a:xfrm>
          <a:prstGeom prst="rect">
            <a:avLst/>
          </a:prstGeom>
        </p:spPr>
      </p:pic>
      <p:pic>
        <p:nvPicPr>
          <p:cNvPr id="6" name="5 Imagen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564904"/>
            <a:ext cx="4305489" cy="32249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400" dirty="0" smtClean="0"/>
              <a:t>LOS PROBLEMAS ENTRE CONOCIMIENTO INFORMAL Y LA INSTRUCCIÓN FORMAL PUEDEN EXPLICAR LA DIFICULTAD DE APRENDIZAJE</a:t>
            </a:r>
            <a:endParaRPr lang="es-MX" dirty="0"/>
          </a:p>
        </p:txBody>
      </p:sp>
      <p:pic>
        <p:nvPicPr>
          <p:cNvPr id="6146" name="Picture 2" descr="C:\Users\LEXUS\AppData\Local\Microsoft\Windows\Temporary Internet Files\Content.IE5\KINQ31T0\MP90043873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608512" cy="3072341"/>
          </a:xfrm>
          <a:prstGeom prst="rect">
            <a:avLst/>
          </a:prstGeom>
          <a:noFill/>
        </p:spPr>
      </p:pic>
      <p:pic>
        <p:nvPicPr>
          <p:cNvPr id="6147" name="Picture 3" descr="C:\Users\LEXUS\AppData\Local\Microsoft\Windows\Temporary Internet Files\Content.IE5\BIYJ79D2\MP9004011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80928"/>
            <a:ext cx="2504661" cy="3131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62958" cy="1025084"/>
          </a:xfrm>
        </p:spPr>
        <p:txBody>
          <a:bodyPr/>
          <a:lstStyle/>
          <a:p>
            <a:r>
              <a:rPr lang="es-MX" dirty="0" smtClean="0"/>
              <a:t>MATEMÁTICA INFORMAL: EL PASO DEL MEDIO AMBIENTE</a:t>
            </a:r>
            <a:endParaRPr lang="es-MX" dirty="0"/>
          </a:p>
        </p:txBody>
      </p:sp>
      <p:pic>
        <p:nvPicPr>
          <p:cNvPr id="2053" name="Picture 5" descr="C:\Users\LEXUS\AppData\Local\Microsoft\Windows\Temporary Internet Files\Content.IE5\8WQ9KP5L\MC9002785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25144"/>
            <a:ext cx="1654150" cy="1797710"/>
          </a:xfrm>
          <a:prstGeom prst="rect">
            <a:avLst/>
          </a:prstGeom>
          <a:noFill/>
        </p:spPr>
      </p:pic>
      <p:pic>
        <p:nvPicPr>
          <p:cNvPr id="2054" name="Picture 6" descr="C:\Users\LEXUS\AppData\Local\Microsoft\Windows\Temporary Internet Files\Content.IE5\M12VC006\MC9002132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1822399" cy="1755648"/>
          </a:xfrm>
          <a:prstGeom prst="rect">
            <a:avLst/>
          </a:prstGeom>
          <a:noFill/>
        </p:spPr>
      </p:pic>
      <p:pic>
        <p:nvPicPr>
          <p:cNvPr id="2055" name="Picture 7" descr="C:\Users\LEXUS\AppData\Local\Microsoft\Windows\Temporary Internet Files\Content.IE5\BIYJ79D2\MC90034913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276872"/>
            <a:ext cx="4219906" cy="3456384"/>
          </a:xfrm>
          <a:prstGeom prst="rect">
            <a:avLst/>
          </a:prstGeom>
          <a:noFill/>
        </p:spPr>
      </p:pic>
      <p:pic>
        <p:nvPicPr>
          <p:cNvPr id="2056" name="Picture 8" descr="C:\Users\LEXUS\AppData\Local\Microsoft\Windows\Temporary Internet Files\Content.IE5\M12VC006\MC9002907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060848"/>
            <a:ext cx="1930983" cy="1872208"/>
          </a:xfrm>
          <a:prstGeom prst="rect">
            <a:avLst/>
          </a:prstGeom>
          <a:noFill/>
        </p:spPr>
      </p:pic>
      <p:pic>
        <p:nvPicPr>
          <p:cNvPr id="2057" name="Picture 9" descr="C:\Users\LEXUS\AppData\Local\Microsoft\Windows\Temporary Internet Files\Content.IE5\M12VC006\MM90028528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73216"/>
            <a:ext cx="914400" cy="120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39552" y="332656"/>
            <a:ext cx="7772400" cy="172819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CONOCIMIENTO MATEMATICO DE LOS PREESCOLARES</a:t>
            </a: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/>
            </a:r>
            <a:b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</a:b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539552" y="3886200"/>
            <a:ext cx="7920880" cy="2567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 comprensión teórica debe basarse en la realidad y verificarse en la práctica.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matemáticas de Alison son perspectivas concretas.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profrafabiolaochoa.files.wordpress.com/2012/03/sum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primerzarzablog.blogia.com/upload/20140512212155-matemati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4320480" cy="40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DOS PUNTOS DE VISTA SOBRE EL NIÑO</a:t>
            </a: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/>
            </a:r>
            <a:b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</a:b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3512765"/>
            <a:ext cx="8229600" cy="334523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preescolares carecen de técnicas matemáticas.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r>
              <a:rPr lang="es-ES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ptitudes de matemáticas llegan hasta la época del preescolar.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éxito de la enseñanza escolar se funda en el conocimiento aprendido de manera informal.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BREVE HISTORIA DE LA MATEMATICA</a:t>
            </a:r>
            <a: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/>
            </a:r>
            <a:br>
              <a:rPr kumimoji="0" lang="es-MX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</a:b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251520" y="4520877"/>
            <a:ext cx="8229600" cy="23371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Antepasado prehistórico idearon métodos basados en la equivalencia y la correspondencia biunívoca.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Equivalencia crea una correspondencia biunívoca: ni una más ni una menos.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upload.wikimedia.org/wikipedia/commons/thumb/c/c7/Correspondencia_04.svg/1280px-Correspondencia_04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96752"/>
            <a:ext cx="63367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628800"/>
            <a:ext cx="2978092" cy="28104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570186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>MÁS ALLÁ DE LO PURAMENTE CONCRETO</a:t>
            </a: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  <a:t/>
            </a:r>
            <a:b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Trebuchet MS"/>
              </a:rPr>
            </a:b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95536" y="2852936"/>
            <a:ext cx="7571184" cy="3705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sus diez dedos el hombre debe su éxito en el cálculo.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Contar fue el medio por el cual nuestra civilización desarrollo un concepto abstracto del número.</a:t>
            </a:r>
            <a:endParaRPr kumimoji="0" lang="es-MX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numero tiene 2 funciones la primera nombrar y la segunda ordenar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LEXUS\AppData\Local\Microsoft\Windows\Temporary Internet Files\Content.IE5\BIYJ79D2\MC9004361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1676104" cy="1512168"/>
          </a:xfrm>
          <a:prstGeom prst="rect">
            <a:avLst/>
          </a:prstGeom>
          <a:noFill/>
        </p:spPr>
      </p:pic>
      <p:pic>
        <p:nvPicPr>
          <p:cNvPr id="1027" name="Picture 3" descr="C:\Users\LEXUS\AppData\Local\Microsoft\Windows\Temporary Internet Files\Content.IE5\8WQ9KP5L\MC9004359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7450" y="1916832"/>
            <a:ext cx="1606550" cy="1841500"/>
          </a:xfrm>
          <a:prstGeom prst="rect">
            <a:avLst/>
          </a:prstGeom>
          <a:noFill/>
        </p:spPr>
      </p:pic>
      <p:pic>
        <p:nvPicPr>
          <p:cNvPr id="1028" name="Picture 4" descr="C:\Users\LEXUS\AppData\Local\Microsoft\Windows\Temporary Internet Files\Content.IE5\M12VC006\MC9002906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696324"/>
            <a:ext cx="1403648" cy="116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132856"/>
            <a:ext cx="2631292" cy="2016223"/>
          </a:xfrm>
          <a:prstGeom prst="rect">
            <a:avLst/>
          </a:prstGeom>
        </p:spPr>
      </p:pic>
      <p:sp>
        <p:nvSpPr>
          <p:cNvPr id="3" name="3 Marcador de texto"/>
          <p:cNvSpPr txBox="1">
            <a:spLocks/>
          </p:cNvSpPr>
          <p:nvPr/>
        </p:nvSpPr>
        <p:spPr>
          <a:xfrm>
            <a:off x="611560" y="548680"/>
            <a:ext cx="4498662" cy="53843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primer sistema numérico apareció hacia el año 3500 a. de c. y fue de base diez.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Aunque los símbolos se han usado no fue suficiente para representar números hasta la intervención de un sistema de numeración profesional.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Char char="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7919"/>
            <a:ext cx="7125112" cy="4051437"/>
          </a:xfrm>
        </p:spPr>
        <p:txBody>
          <a:bodyPr>
            <a:noAutofit/>
          </a:bodyPr>
          <a:lstStyle/>
          <a:p>
            <a:pPr lvl="0"/>
            <a:r>
              <a:rPr lang="es-ES" sz="2400" dirty="0" smtClean="0"/>
              <a:t>El lugar de la cifra define el valor no se improvisó con rapidez es posible que fuera producido por la necesidad de anotar por escrito operaciones.</a:t>
            </a:r>
          </a:p>
          <a:p>
            <a:pPr lvl="0"/>
            <a:r>
              <a:rPr lang="es-ES" sz="2400" dirty="0" smtClean="0"/>
              <a:t>Los últimos 300 años en Europa occidental era contar con los dedos cálculos básicos aritméticos con los dedos.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933056"/>
            <a:ext cx="3731008" cy="153808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8130" r="-2"/>
          <a:stretch/>
        </p:blipFill>
        <p:spPr>
          <a:xfrm>
            <a:off x="4932040" y="4000041"/>
            <a:ext cx="3478045" cy="14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29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DESARROLLO DE LA </a:t>
            </a:r>
            <a:r>
              <a:rPr lang="es-ES" dirty="0" smtClean="0"/>
              <a:t>MATEMÁTICA </a:t>
            </a:r>
            <a:r>
              <a:rPr lang="es-ES" dirty="0"/>
              <a:t>FORMALIZADA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1412776"/>
            <a:ext cx="3274525" cy="51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lvl="0"/>
            <a:r>
              <a:rPr lang="es-ES" sz="2000" dirty="0" smtClean="0"/>
              <a:t>L</a:t>
            </a:r>
            <a:r>
              <a:rPr lang="es-ES" sz="2000" dirty="0" smtClean="0"/>
              <a:t>os </a:t>
            </a:r>
            <a:r>
              <a:rPr lang="es-ES" sz="2000" dirty="0" smtClean="0"/>
              <a:t>métodos y las formulaciones de cariz informo o intuitivo preceden a la matemática exacta.</a:t>
            </a:r>
          </a:p>
          <a:p>
            <a:pPr lvl="0"/>
            <a:r>
              <a:rPr lang="es-ES" sz="2000" dirty="0" smtClean="0"/>
              <a:t>P</a:t>
            </a:r>
            <a:r>
              <a:rPr lang="es-ES" sz="2000" dirty="0" smtClean="0"/>
              <a:t>ruebas </a:t>
            </a:r>
            <a:r>
              <a:rPr lang="es-ES" sz="2000" dirty="0" smtClean="0"/>
              <a:t>para comprobar ideas.</a:t>
            </a:r>
          </a:p>
          <a:p>
            <a:pPr lvl="0"/>
            <a:r>
              <a:rPr lang="es-ES" sz="2000" dirty="0" smtClean="0"/>
              <a:t>P</a:t>
            </a:r>
            <a:r>
              <a:rPr lang="es-ES" sz="2000" dirty="0" smtClean="0"/>
              <a:t>ermanente </a:t>
            </a:r>
            <a:r>
              <a:rPr lang="es-ES" sz="2000" dirty="0" smtClean="0"/>
              <a:t>evolución.</a:t>
            </a:r>
          </a:p>
          <a:p>
            <a:pPr lvl="0"/>
            <a:r>
              <a:rPr lang="es-ES" sz="2000" dirty="0" smtClean="0"/>
              <a:t>Necesita de prácticas y se adoptaron a causa de su utilidad.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787" y="1628800"/>
            <a:ext cx="349025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82266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Primavera</Template>
  <TotalTime>600</TotalTime>
  <Words>485</Words>
  <Application>Microsoft Office PowerPoint</Application>
  <PresentationFormat>Presentación en pantalla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Spring</vt:lpstr>
      <vt:lpstr>Diapositiva 1</vt:lpstr>
      <vt:lpstr>MATEMÁTICA INFORMAL: EL PASO DEL MEDIO AMBIENTE</vt:lpstr>
      <vt:lpstr>Diapositiva 3</vt:lpstr>
      <vt:lpstr>Diapositiva 4</vt:lpstr>
      <vt:lpstr>Diapositiva 5</vt:lpstr>
      <vt:lpstr>Diapositiva 6</vt:lpstr>
      <vt:lpstr>Diapositiva 7</vt:lpstr>
      <vt:lpstr>Diapositiva 8</vt:lpstr>
      <vt:lpstr>EL DESARROLLO DE LA MATEMÁTICA FORMALIZADA </vt:lpstr>
      <vt:lpstr>INTUICIÓN EN NIÑOS DE PREESCOLAR</vt:lpstr>
      <vt:lpstr>INTUICIÓN EN NIÑOS DE PREESCOLAR</vt:lpstr>
      <vt:lpstr>Conservación de la cantidad</vt:lpstr>
      <vt:lpstr>CONOCIMIENTO INFORMAL</vt:lpstr>
      <vt:lpstr>LIMITACIONES</vt:lpstr>
      <vt:lpstr>CONOCIMIENTO FORMAL</vt:lpstr>
      <vt:lpstr>IMPLICACIONES EDUCATIVAS LOS CONOCIMIENTOS INFORMALES COMO BASE</vt:lpstr>
      <vt:lpstr>LA ENSEÑANZA FORMAL BASADA EN EL CONOCIMIENTO INFORMAL DE LOS NIÑOS</vt:lpstr>
      <vt:lpstr>LOS PROBLEMAS ENTRE CONOCIMIENTO INFORMAL Y LA INSTRUCCIÓN FORMAL PUEDEN EXPLICAR LA DIFICULTAD DE APRENDIZAJE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nueva</dc:creator>
  <cp:lastModifiedBy>LEXUS</cp:lastModifiedBy>
  <cp:revision>20</cp:revision>
  <dcterms:created xsi:type="dcterms:W3CDTF">2014-09-05T00:35:14Z</dcterms:created>
  <dcterms:modified xsi:type="dcterms:W3CDTF">2014-09-05T12:35:19Z</dcterms:modified>
</cp:coreProperties>
</file>