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6" r:id="rId2"/>
    <p:sldId id="257" r:id="rId3"/>
    <p:sldId id="259" r:id="rId4"/>
    <p:sldId id="260" r:id="rId5"/>
    <p:sldId id="258"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2" autoAdjust="0"/>
    <p:restoredTop sz="94660"/>
  </p:normalViewPr>
  <p:slideViewPr>
    <p:cSldViewPr snapToGrid="0">
      <p:cViewPr>
        <p:scale>
          <a:sx n="75" d="100"/>
          <a:sy n="75" d="100"/>
        </p:scale>
        <p:origin x="3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61BEF0D-F0BB-DE4B-95CE-6DB70DBA9567}" type="datetimeFigureOut">
              <a:rPr lang="en-US" smtClean="0"/>
              <a:pPr/>
              <a:t>9/9/2014</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1847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516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147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1pPr>
              <a:defRPr sz="1800"/>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5843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61BEF0D-F0BB-DE4B-95CE-6DB70DBA9567}" type="datetimeFigureOut">
              <a:rPr lang="en-US" smtClean="0"/>
              <a:pPr/>
              <a:t>9/9/2014</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19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5323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007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133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5829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9/9/2014</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D57F1E4F-1CFF-5643-939E-217C01CDF565}" type="slidenum">
              <a:rPr lang="en-US" smtClean="0"/>
              <a:pPr/>
              <a:t>‹Nº›</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112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61BEF0D-F0BB-DE4B-95CE-6DB70DBA9567}" type="datetimeFigureOut">
              <a:rPr lang="en-US" smtClean="0"/>
              <a:pPr/>
              <a:t>9/9/2014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5030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B61BEF0D-F0BB-DE4B-95CE-6DB70DBA9567}" type="datetimeFigureOut">
              <a:rPr lang="en-US" smtClean="0"/>
              <a:pPr/>
              <a:t>9/9/2014</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49339903"/>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sz="8800" b="1" dirty="0" smtClean="0">
                <a:latin typeface="Aharoni" panose="02010803020104030203" pitchFamily="2" charset="-79"/>
                <a:cs typeface="Aharoni" panose="02010803020104030203" pitchFamily="2" charset="-79"/>
              </a:rPr>
              <a:t>Conceptos básicos de red</a:t>
            </a:r>
            <a:endParaRPr lang="es-MX" sz="8800" b="1" dirty="0">
              <a:latin typeface="Aharoni" panose="02010803020104030203" pitchFamily="2" charset="-79"/>
              <a:cs typeface="Aharoni" panose="02010803020104030203" pitchFamily="2" charset="-79"/>
            </a:endParaRPr>
          </a:p>
        </p:txBody>
      </p:sp>
      <p:sp>
        <p:nvSpPr>
          <p:cNvPr id="5" name="Rectángulo 4"/>
          <p:cNvSpPr/>
          <p:nvPr/>
        </p:nvSpPr>
        <p:spPr>
          <a:xfrm>
            <a:off x="3618963" y="4340181"/>
            <a:ext cx="5074276" cy="2614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BENEMÉRITO INSTITUTO NORMAL DEL ESTADO </a:t>
            </a:r>
          </a:p>
          <a:p>
            <a:pPr algn="ctr"/>
            <a:r>
              <a:rPr lang="es-MX" dirty="0" smtClean="0"/>
              <a:t>GENERAL “JUAN CRISOSTOMO BONILLA”</a:t>
            </a:r>
          </a:p>
          <a:p>
            <a:pPr algn="ctr"/>
            <a:r>
              <a:rPr lang="es-MX" dirty="0" smtClean="0"/>
              <a:t>LIC. EN EDUCACION PREESCOLAR</a:t>
            </a:r>
          </a:p>
          <a:p>
            <a:pPr algn="ctr"/>
            <a:endParaRPr lang="es-MX" dirty="0" smtClean="0"/>
          </a:p>
          <a:p>
            <a:pPr algn="ctr"/>
            <a:endParaRPr lang="es-MX" sz="1400" dirty="0" smtClean="0"/>
          </a:p>
          <a:p>
            <a:pPr algn="ctr"/>
            <a:r>
              <a:rPr lang="es-MX" sz="1400" dirty="0" smtClean="0"/>
              <a:t>DOCENTES EN FORMACION:</a:t>
            </a:r>
          </a:p>
          <a:p>
            <a:pPr algn="ctr"/>
            <a:r>
              <a:rPr lang="es-MX" sz="1400" dirty="0" smtClean="0"/>
              <a:t>MARIANNE AJURIA ZECHINELLI</a:t>
            </a:r>
          </a:p>
          <a:p>
            <a:pPr algn="ctr"/>
            <a:r>
              <a:rPr lang="es-MX" sz="1400" dirty="0" smtClean="0"/>
              <a:t>MARIA DE GUADALUPE CASTILLO ESPINOSA</a:t>
            </a:r>
          </a:p>
          <a:p>
            <a:pPr algn="ctr"/>
            <a:r>
              <a:rPr lang="es-MX" sz="1400" dirty="0" smtClean="0"/>
              <a:t>MONSERRAT HERNANDEZ GOMEZ</a:t>
            </a:r>
          </a:p>
          <a:p>
            <a:pPr algn="ctr"/>
            <a:r>
              <a:rPr lang="es-MX" sz="1400" dirty="0" smtClean="0"/>
              <a:t>XIMENA MORA MENDOZA</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3581" y="5353508"/>
            <a:ext cx="552825" cy="411248"/>
          </a:xfrm>
          <a:prstGeom prst="rect">
            <a:avLst/>
          </a:prstGeom>
        </p:spPr>
      </p:pic>
    </p:spTree>
    <p:extLst>
      <p:ext uri="{BB962C8B-B14F-4D97-AF65-F5344CB8AC3E}">
        <p14:creationId xmlns:p14="http://schemas.microsoft.com/office/powerpoint/2010/main" val="3625820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65161" y="540913"/>
            <a:ext cx="9362940"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¿SABES QUÉ ES UNA RED?</a:t>
            </a:r>
            <a:endParaRPr lang="es-MX"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CuadroTexto 2"/>
          <p:cNvSpPr txBox="1"/>
          <p:nvPr/>
        </p:nvSpPr>
        <p:spPr>
          <a:xfrm>
            <a:off x="656823" y="2112135"/>
            <a:ext cx="10882647" cy="646331"/>
          </a:xfrm>
          <a:prstGeom prst="rect">
            <a:avLst/>
          </a:prstGeom>
          <a:noFill/>
        </p:spPr>
        <p:txBody>
          <a:bodyPr wrap="square" rtlCol="0">
            <a:spAutoFit/>
          </a:bodyPr>
          <a:lstStyle/>
          <a:p>
            <a:pPr algn="ctr"/>
            <a:r>
              <a:rPr lang="es-MX" dirty="0" smtClean="0"/>
              <a:t>Una </a:t>
            </a:r>
            <a:r>
              <a:rPr lang="es-MX" dirty="0"/>
              <a:t>red es un conjunto de equipos informáticos interconectados entre sí. En toda red, hay una parte física y otra parte lógica</a:t>
            </a:r>
          </a:p>
        </p:txBody>
      </p:sp>
      <p:sp>
        <p:nvSpPr>
          <p:cNvPr id="5" name="Rectángulo 4"/>
          <p:cNvSpPr/>
          <p:nvPr/>
        </p:nvSpPr>
        <p:spPr>
          <a:xfrm>
            <a:off x="1365161" y="3217572"/>
            <a:ext cx="9362940"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¿CÓMO SE COMPONE?</a:t>
            </a:r>
            <a:endParaRPr lang="es-MX"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6" name="CuadroTexto 5"/>
          <p:cNvSpPr txBox="1"/>
          <p:nvPr/>
        </p:nvSpPr>
        <p:spPr>
          <a:xfrm>
            <a:off x="822102" y="4402428"/>
            <a:ext cx="10882647" cy="1908215"/>
          </a:xfrm>
          <a:prstGeom prst="rect">
            <a:avLst/>
          </a:prstGeom>
          <a:noFill/>
        </p:spPr>
        <p:txBody>
          <a:bodyPr wrap="square" rtlCol="0">
            <a:spAutoFit/>
          </a:bodyPr>
          <a:lstStyle/>
          <a:p>
            <a:r>
              <a:rPr lang="es-ES" dirty="0" smtClean="0"/>
              <a:t>La </a:t>
            </a:r>
            <a:r>
              <a:rPr lang="es-ES" dirty="0"/>
              <a:t>parte </a:t>
            </a:r>
            <a:r>
              <a:rPr lang="es-ES" sz="3200" b="1" dirty="0"/>
              <a:t>física</a:t>
            </a:r>
            <a:r>
              <a:rPr lang="es-ES" dirty="0"/>
              <a:t>, está compuesta por todos los elementos materiales (hardware), y los medios de transmisión. </a:t>
            </a:r>
          </a:p>
          <a:p>
            <a:r>
              <a:rPr lang="es-ES" dirty="0" smtClean="0"/>
              <a:t>La </a:t>
            </a:r>
            <a:r>
              <a:rPr lang="es-ES" dirty="0"/>
              <a:t>parte </a:t>
            </a:r>
            <a:r>
              <a:rPr lang="es-ES" sz="3200" b="1" dirty="0"/>
              <a:t>lógica</a:t>
            </a:r>
            <a:r>
              <a:rPr lang="es-ES" dirty="0"/>
              <a:t> (software), son los programas que gobiernan o controlan esa transmisión y la información o datos que es transmitida.</a:t>
            </a:r>
            <a:br>
              <a:rPr lang="es-ES" dirty="0"/>
            </a:br>
            <a:endParaRPr lang="es-MX" dirty="0"/>
          </a:p>
        </p:txBody>
      </p:sp>
    </p:spTree>
    <p:extLst>
      <p:ext uri="{BB962C8B-B14F-4D97-AF65-F5344CB8AC3E}">
        <p14:creationId xmlns:p14="http://schemas.microsoft.com/office/powerpoint/2010/main" val="326945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63700" y="571500"/>
            <a:ext cx="89789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600" b="1" dirty="0" smtClean="0"/>
              <a:t>ELEMENTOS DE UNA RED</a:t>
            </a:r>
            <a:endParaRPr lang="es-MX" sz="3600" b="1" dirty="0"/>
          </a:p>
        </p:txBody>
      </p:sp>
      <p:sp>
        <p:nvSpPr>
          <p:cNvPr id="3" name="CuadroTexto 2"/>
          <p:cNvSpPr txBox="1"/>
          <p:nvPr/>
        </p:nvSpPr>
        <p:spPr>
          <a:xfrm>
            <a:off x="4207165" y="1773249"/>
            <a:ext cx="3086100" cy="2677656"/>
          </a:xfrm>
          <a:prstGeom prst="rect">
            <a:avLst/>
          </a:prstGeom>
          <a:noFill/>
          <a:ln>
            <a:solidFill>
              <a:schemeClr val="accent1"/>
            </a:solidFill>
          </a:ln>
        </p:spPr>
        <p:txBody>
          <a:bodyPr wrap="square" rtlCol="0">
            <a:spAutoFit/>
          </a:bodyPr>
          <a:lstStyle/>
          <a:p>
            <a:pPr algn="ctr"/>
            <a:r>
              <a:rPr lang="es-MX" sz="2400" b="1" dirty="0"/>
              <a:t>•Elementos físicos:</a:t>
            </a:r>
          </a:p>
          <a:p>
            <a:r>
              <a:rPr lang="es-MX" dirty="0"/>
              <a:t>o Dos equipos. </a:t>
            </a:r>
          </a:p>
          <a:p>
            <a:pPr algn="ctr"/>
            <a:r>
              <a:rPr lang="es-MX" dirty="0"/>
              <a:t>o Una entrada y salida física de comunicación entre cada uno de los equipos y el medio físico de comunicación.</a:t>
            </a:r>
          </a:p>
          <a:p>
            <a:pPr algn="ctr"/>
            <a:r>
              <a:rPr lang="es-MX" dirty="0"/>
              <a:t>o Un medio físico para la transmisión de datos.</a:t>
            </a:r>
          </a:p>
        </p:txBody>
      </p:sp>
      <p:sp>
        <p:nvSpPr>
          <p:cNvPr id="5" name="CuadroTexto 4"/>
          <p:cNvSpPr txBox="1"/>
          <p:nvPr/>
        </p:nvSpPr>
        <p:spPr>
          <a:xfrm>
            <a:off x="3759200" y="3657600"/>
            <a:ext cx="184731" cy="369332"/>
          </a:xfrm>
          <a:prstGeom prst="rect">
            <a:avLst/>
          </a:prstGeom>
          <a:noFill/>
        </p:spPr>
        <p:txBody>
          <a:bodyPr wrap="none" rtlCol="0">
            <a:spAutoFit/>
          </a:bodyPr>
          <a:lstStyle/>
          <a:p>
            <a:endParaRPr lang="es-MX" dirty="0"/>
          </a:p>
        </p:txBody>
      </p:sp>
      <p:sp>
        <p:nvSpPr>
          <p:cNvPr id="6" name="CuadroTexto 5"/>
          <p:cNvSpPr txBox="1"/>
          <p:nvPr/>
        </p:nvSpPr>
        <p:spPr>
          <a:xfrm>
            <a:off x="7556499" y="2180273"/>
            <a:ext cx="3086100" cy="1661993"/>
          </a:xfrm>
          <a:prstGeom prst="rect">
            <a:avLst/>
          </a:prstGeom>
          <a:noFill/>
          <a:ln>
            <a:solidFill>
              <a:schemeClr val="accent1"/>
            </a:solidFill>
          </a:ln>
        </p:spPr>
        <p:txBody>
          <a:bodyPr wrap="square" rtlCol="0">
            <a:spAutoFit/>
          </a:bodyPr>
          <a:lstStyle/>
          <a:p>
            <a:pPr algn="ctr"/>
            <a:r>
              <a:rPr lang="es-MX" sz="2400" b="1" dirty="0"/>
              <a:t>•Elementos lógicos:</a:t>
            </a:r>
          </a:p>
          <a:p>
            <a:pPr algn="ctr"/>
            <a:r>
              <a:rPr lang="es-MX" dirty="0"/>
              <a:t>o Software. </a:t>
            </a:r>
          </a:p>
          <a:p>
            <a:pPr algn="ctr"/>
            <a:r>
              <a:rPr lang="es-MX" dirty="0"/>
              <a:t>o Protocolos de comunicación.</a:t>
            </a:r>
          </a:p>
        </p:txBody>
      </p:sp>
      <p:sp>
        <p:nvSpPr>
          <p:cNvPr id="7" name="CuadroTexto 6"/>
          <p:cNvSpPr txBox="1"/>
          <p:nvPr/>
        </p:nvSpPr>
        <p:spPr>
          <a:xfrm>
            <a:off x="1663700" y="4958439"/>
            <a:ext cx="8801100" cy="1200329"/>
          </a:xfrm>
          <a:prstGeom prst="rect">
            <a:avLst/>
          </a:prstGeom>
          <a:noFill/>
          <a:ln>
            <a:solidFill>
              <a:schemeClr val="accent1"/>
            </a:solidFill>
          </a:ln>
        </p:spPr>
        <p:txBody>
          <a:bodyPr wrap="square" rtlCol="0">
            <a:spAutoFit/>
          </a:bodyPr>
          <a:lstStyle/>
          <a:p>
            <a:r>
              <a:rPr lang="es-MX"/>
              <a:t>La unión física entre ambos ordenadores podrá realizarse a través de puerto serie, del paralelo, a través de USB o, como es más habitual, a través de un cable de red conectado a un concentrador, aunque si se tratara de dos equipos sólo, se puede hacer a través de un cable de red de tipo cruzado</a:t>
            </a:r>
            <a:endParaRPr lang="es-MX" dirty="0"/>
          </a:p>
        </p:txBody>
      </p:sp>
      <p:pic>
        <p:nvPicPr>
          <p:cNvPr id="4" name="Imagen 3"/>
          <p:cNvPicPr>
            <a:picLocks noChangeAspect="1"/>
          </p:cNvPicPr>
          <p:nvPr/>
        </p:nvPicPr>
        <p:blipFill>
          <a:blip r:embed="rId2"/>
          <a:stretch>
            <a:fillRect/>
          </a:stretch>
        </p:blipFill>
        <p:spPr>
          <a:xfrm>
            <a:off x="968718" y="2557218"/>
            <a:ext cx="2882847" cy="1893687"/>
          </a:xfrm>
          <a:prstGeom prst="rect">
            <a:avLst/>
          </a:prstGeom>
        </p:spPr>
      </p:pic>
    </p:spTree>
    <p:extLst>
      <p:ext uri="{BB962C8B-B14F-4D97-AF65-F5344CB8AC3E}">
        <p14:creationId xmlns:p14="http://schemas.microsoft.com/office/powerpoint/2010/main" val="2444988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5000" y="1917700"/>
            <a:ext cx="8318500" cy="825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ESTÁ DETERMINADA POR EL TAMAÑO DE LA ORGANIZACIÓN O LA DISTANCIA ENTRE LOS USUARIOS EN LA RED.</a:t>
            </a:r>
            <a:endParaRPr lang="es-MX" dirty="0"/>
          </a:p>
        </p:txBody>
      </p:sp>
      <p:sp>
        <p:nvSpPr>
          <p:cNvPr id="4" name="Rectángulo 3"/>
          <p:cNvSpPr/>
          <p:nvPr/>
        </p:nvSpPr>
        <p:spPr>
          <a:xfrm>
            <a:off x="1346200" y="609600"/>
            <a:ext cx="9321800" cy="850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t>ALCANCE DE LAS REDES</a:t>
            </a:r>
            <a:endParaRPr lang="es-MX" sz="3200" b="1" dirty="0"/>
          </a:p>
        </p:txBody>
      </p:sp>
      <p:sp>
        <p:nvSpPr>
          <p:cNvPr id="5" name="CuadroTexto 4"/>
          <p:cNvSpPr txBox="1"/>
          <p:nvPr/>
        </p:nvSpPr>
        <p:spPr>
          <a:xfrm>
            <a:off x="939800" y="3822700"/>
            <a:ext cx="3708400" cy="2308324"/>
          </a:xfrm>
          <a:prstGeom prst="rect">
            <a:avLst/>
          </a:prstGeom>
          <a:noFill/>
          <a:ln>
            <a:solidFill>
              <a:schemeClr val="accent1">
                <a:lumMod val="60000"/>
                <a:lumOff val="40000"/>
              </a:schemeClr>
            </a:solidFill>
          </a:ln>
        </p:spPr>
        <p:txBody>
          <a:bodyPr wrap="square" rtlCol="0">
            <a:spAutoFit/>
          </a:bodyPr>
          <a:lstStyle/>
          <a:p>
            <a:r>
              <a:rPr lang="es-MX" b="1" u="sng" dirty="0" smtClean="0">
                <a:effectLst>
                  <a:outerShdw blurRad="38100" dist="38100" dir="2700000" algn="tl">
                    <a:srgbClr val="000000">
                      <a:alpha val="43137"/>
                    </a:srgbClr>
                  </a:outerShdw>
                </a:effectLst>
              </a:rPr>
              <a:t>RED DE AREA LOCAL: </a:t>
            </a:r>
            <a:r>
              <a:rPr lang="es-MX" dirty="0" smtClean="0"/>
              <a:t>(LAN)</a:t>
            </a:r>
          </a:p>
          <a:p>
            <a:r>
              <a:rPr lang="es-MX" dirty="0" smtClean="0"/>
              <a:t>Es aquella que conecta equipos ubicados cerca unos de otros, por ejemplo:</a:t>
            </a:r>
          </a:p>
          <a:p>
            <a:r>
              <a:rPr lang="es-MX" dirty="0" smtClean="0"/>
              <a:t>Dos equipos conectados en una oficina o dos edificios conectados mediante un cable de alta velocidad.</a:t>
            </a:r>
            <a:endParaRPr lang="es-MX" dirty="0"/>
          </a:p>
        </p:txBody>
      </p:sp>
      <p:sp>
        <p:nvSpPr>
          <p:cNvPr id="6" name="CuadroTexto 5"/>
          <p:cNvSpPr txBox="1"/>
          <p:nvPr/>
        </p:nvSpPr>
        <p:spPr>
          <a:xfrm>
            <a:off x="7289800" y="3860800"/>
            <a:ext cx="3797300" cy="2308324"/>
          </a:xfrm>
          <a:prstGeom prst="rect">
            <a:avLst/>
          </a:prstGeom>
          <a:noFill/>
          <a:ln>
            <a:solidFill>
              <a:schemeClr val="accent1">
                <a:lumMod val="60000"/>
                <a:lumOff val="40000"/>
              </a:schemeClr>
            </a:solidFill>
          </a:ln>
        </p:spPr>
        <p:txBody>
          <a:bodyPr wrap="square" rtlCol="0">
            <a:spAutoFit/>
          </a:bodyPr>
          <a:lstStyle/>
          <a:p>
            <a:r>
              <a:rPr lang="es-MX" b="1" u="sng" dirty="0" smtClean="0"/>
              <a:t>RED DE AREA EXTENSA: </a:t>
            </a:r>
            <a:r>
              <a:rPr lang="es-MX" dirty="0" smtClean="0"/>
              <a:t>(WAN) </a:t>
            </a:r>
          </a:p>
          <a:p>
            <a:r>
              <a:rPr lang="es-MX" dirty="0" smtClean="0"/>
              <a:t>Conecta varios equipos que se encuentran a gran distancia entre sí (</a:t>
            </a:r>
            <a:r>
              <a:rPr lang="es-MX" dirty="0" err="1" smtClean="0"/>
              <a:t>WiFi</a:t>
            </a:r>
            <a:r>
              <a:rPr lang="es-MX" dirty="0" smtClean="0"/>
              <a:t>)</a:t>
            </a:r>
          </a:p>
          <a:p>
            <a:r>
              <a:rPr lang="es-MX" dirty="0" smtClean="0"/>
              <a:t>Ejemplo: dos o más equipos conectados en lugares opuestos del mundo pueden formar una WAN</a:t>
            </a:r>
            <a:endParaRPr lang="es-MX" dirty="0"/>
          </a:p>
        </p:txBody>
      </p:sp>
      <p:sp>
        <p:nvSpPr>
          <p:cNvPr id="7" name="Esquina doblada 6"/>
          <p:cNvSpPr/>
          <p:nvPr/>
        </p:nvSpPr>
        <p:spPr>
          <a:xfrm flipH="1">
            <a:off x="4794250" y="2995662"/>
            <a:ext cx="2349500" cy="2082800"/>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b="1" spc="50" dirty="0" smtClean="0">
                <a:ln w="9525" cmpd="sng">
                  <a:solidFill>
                    <a:schemeClr val="accent1"/>
                  </a:solidFill>
                  <a:prstDash val="solid"/>
                </a:ln>
                <a:solidFill>
                  <a:srgbClr val="70AD47">
                    <a:tint val="1000"/>
                  </a:srgbClr>
                </a:solidFill>
                <a:effectLst>
                  <a:glow rad="38100">
                    <a:schemeClr val="accent1">
                      <a:alpha val="40000"/>
                    </a:schemeClr>
                  </a:glow>
                </a:effectLst>
              </a:rPr>
              <a:t>Una WAN puede estar formada por varías </a:t>
            </a:r>
            <a:r>
              <a:rPr lang="es-MX" b="1" spc="50" dirty="0" err="1" smtClean="0">
                <a:ln w="9525" cmpd="sng">
                  <a:solidFill>
                    <a:schemeClr val="accent1"/>
                  </a:solidFill>
                  <a:prstDash val="solid"/>
                </a:ln>
                <a:solidFill>
                  <a:srgbClr val="70AD47">
                    <a:tint val="1000"/>
                  </a:srgbClr>
                </a:solidFill>
                <a:effectLst>
                  <a:glow rad="38100">
                    <a:schemeClr val="accent1">
                      <a:alpha val="40000"/>
                    </a:schemeClr>
                  </a:glow>
                </a:effectLst>
              </a:rPr>
              <a:t>LANs</a:t>
            </a:r>
            <a:r>
              <a:rPr lang="es-MX" b="1" spc="50" dirty="0" smtClean="0">
                <a:ln w="9525" cmpd="sng">
                  <a:solidFill>
                    <a:schemeClr val="accent1"/>
                  </a:solidFill>
                  <a:prstDash val="solid"/>
                </a:ln>
                <a:solidFill>
                  <a:srgbClr val="70AD47">
                    <a:tint val="1000"/>
                  </a:srgbClr>
                </a:solidFill>
                <a:effectLst>
                  <a:glow rad="38100">
                    <a:schemeClr val="accent1">
                      <a:alpha val="40000"/>
                    </a:schemeClr>
                  </a:glow>
                </a:effectLst>
              </a:rPr>
              <a:t> interconectadas.</a:t>
            </a:r>
          </a:p>
          <a:p>
            <a:pPr algn="ctr"/>
            <a:r>
              <a:rPr lang="es-MX" b="1" spc="50" dirty="0" smtClean="0">
                <a:ln w="9525" cmpd="sng">
                  <a:solidFill>
                    <a:schemeClr val="accent1"/>
                  </a:solidFill>
                  <a:prstDash val="solid"/>
                </a:ln>
                <a:solidFill>
                  <a:srgbClr val="70AD47">
                    <a:tint val="1000"/>
                  </a:srgbClr>
                </a:solidFill>
                <a:effectLst>
                  <a:glow rad="38100">
                    <a:schemeClr val="accent1">
                      <a:alpha val="40000"/>
                    </a:schemeClr>
                  </a:glow>
                </a:effectLst>
              </a:rPr>
              <a:t>(internet es una WAN)</a:t>
            </a:r>
            <a:endParaRPr lang="es-MX"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9" name="Conector recto de flecha 8"/>
          <p:cNvCxnSpPr/>
          <p:nvPr/>
        </p:nvCxnSpPr>
        <p:spPr>
          <a:xfrm flipH="1">
            <a:off x="2946400" y="2995662"/>
            <a:ext cx="1168400" cy="53493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 name="Conector recto de flecha 10"/>
          <p:cNvCxnSpPr/>
          <p:nvPr/>
        </p:nvCxnSpPr>
        <p:spPr>
          <a:xfrm>
            <a:off x="8064500" y="3015481"/>
            <a:ext cx="1123950" cy="51511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36650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65161" y="540913"/>
            <a:ext cx="9362940"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CARACTERÍSTICAS DE REDES</a:t>
            </a:r>
            <a:endParaRPr lang="es-MX" sz="4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1" name="CuadroTexto 10"/>
          <p:cNvSpPr txBox="1"/>
          <p:nvPr/>
        </p:nvSpPr>
        <p:spPr>
          <a:xfrm>
            <a:off x="685800" y="2400300"/>
            <a:ext cx="2400300" cy="1077218"/>
          </a:xfrm>
          <a:prstGeom prst="rect">
            <a:avLst/>
          </a:prstGeom>
          <a:noFill/>
          <a:ln>
            <a:solidFill>
              <a:schemeClr val="accent1"/>
            </a:solidFill>
          </a:ln>
        </p:spPr>
        <p:txBody>
          <a:bodyPr wrap="square" rtlCol="0">
            <a:spAutoFit/>
          </a:bodyPr>
          <a:lstStyle/>
          <a:p>
            <a:pPr algn="ctr"/>
            <a:r>
              <a:rPr lang="es-MX" sz="3200" b="1" dirty="0" smtClean="0"/>
              <a:t>SU CARÁCTER</a:t>
            </a:r>
            <a:endParaRPr lang="es-MX" sz="3200" b="1" dirty="0"/>
          </a:p>
        </p:txBody>
      </p:sp>
      <p:sp>
        <p:nvSpPr>
          <p:cNvPr id="12" name="CuadroTexto 11"/>
          <p:cNvSpPr txBox="1"/>
          <p:nvPr/>
        </p:nvSpPr>
        <p:spPr>
          <a:xfrm>
            <a:off x="1479550" y="4381500"/>
            <a:ext cx="2247900" cy="1323439"/>
          </a:xfrm>
          <a:prstGeom prst="rect">
            <a:avLst/>
          </a:prstGeom>
          <a:noFill/>
          <a:ln>
            <a:solidFill>
              <a:schemeClr val="accent1"/>
            </a:solidFill>
          </a:ln>
        </p:spPr>
        <p:txBody>
          <a:bodyPr wrap="square" rtlCol="0">
            <a:spAutoFit/>
          </a:bodyPr>
          <a:lstStyle/>
          <a:p>
            <a:r>
              <a:rPr lang="es-MX" sz="2000" b="1" dirty="0" smtClean="0"/>
              <a:t>LA NATURALEZA DE LOS DATOS QUE TRANSPORTAN</a:t>
            </a:r>
            <a:endParaRPr lang="es-MX" sz="2000" b="1" dirty="0"/>
          </a:p>
        </p:txBody>
      </p:sp>
      <p:sp>
        <p:nvSpPr>
          <p:cNvPr id="13" name="CuadroTexto 12"/>
          <p:cNvSpPr txBox="1"/>
          <p:nvPr/>
        </p:nvSpPr>
        <p:spPr>
          <a:xfrm>
            <a:off x="4714875" y="4784298"/>
            <a:ext cx="2679700" cy="830997"/>
          </a:xfrm>
          <a:prstGeom prst="rect">
            <a:avLst/>
          </a:prstGeom>
          <a:noFill/>
          <a:ln>
            <a:solidFill>
              <a:schemeClr val="accent1"/>
            </a:solidFill>
          </a:ln>
        </p:spPr>
        <p:txBody>
          <a:bodyPr wrap="square" rtlCol="0">
            <a:spAutoFit/>
          </a:bodyPr>
          <a:lstStyle/>
          <a:p>
            <a:r>
              <a:rPr lang="es-MX" sz="2400" b="1" dirty="0" smtClean="0"/>
              <a:t>SU DISPONIBILIDAD</a:t>
            </a:r>
            <a:endParaRPr lang="es-MX" sz="2400" b="1" dirty="0"/>
          </a:p>
        </p:txBody>
      </p:sp>
      <p:sp>
        <p:nvSpPr>
          <p:cNvPr id="14" name="CuadroTexto 13"/>
          <p:cNvSpPr txBox="1"/>
          <p:nvPr/>
        </p:nvSpPr>
        <p:spPr>
          <a:xfrm>
            <a:off x="8382000" y="4627720"/>
            <a:ext cx="2870200" cy="830997"/>
          </a:xfrm>
          <a:prstGeom prst="rect">
            <a:avLst/>
          </a:prstGeom>
          <a:noFill/>
          <a:ln>
            <a:solidFill>
              <a:schemeClr val="accent1"/>
            </a:solidFill>
          </a:ln>
        </p:spPr>
        <p:txBody>
          <a:bodyPr wrap="square" rtlCol="0">
            <a:spAutoFit/>
          </a:bodyPr>
          <a:lstStyle/>
          <a:p>
            <a:r>
              <a:rPr lang="es-MX" sz="2400" b="1" dirty="0" smtClean="0"/>
              <a:t>SU EXTENSIÓN O COBERTURA</a:t>
            </a:r>
            <a:endParaRPr lang="es-MX" sz="2400" b="1" dirty="0"/>
          </a:p>
        </p:txBody>
      </p:sp>
      <p:sp>
        <p:nvSpPr>
          <p:cNvPr id="15" name="CuadroTexto 14"/>
          <p:cNvSpPr txBox="1"/>
          <p:nvPr/>
        </p:nvSpPr>
        <p:spPr>
          <a:xfrm>
            <a:off x="8877300" y="2382232"/>
            <a:ext cx="2438400" cy="461665"/>
          </a:xfrm>
          <a:prstGeom prst="rect">
            <a:avLst/>
          </a:prstGeom>
          <a:noFill/>
          <a:ln>
            <a:solidFill>
              <a:schemeClr val="accent1"/>
            </a:solidFill>
          </a:ln>
        </p:spPr>
        <p:txBody>
          <a:bodyPr wrap="square" rtlCol="0">
            <a:spAutoFit/>
          </a:bodyPr>
          <a:lstStyle/>
          <a:p>
            <a:r>
              <a:rPr lang="es-MX" sz="2400" b="1" dirty="0" smtClean="0"/>
              <a:t>SU TOPOLOGÍA</a:t>
            </a:r>
            <a:endParaRPr lang="es-MX" sz="2400" b="1" dirty="0"/>
          </a:p>
        </p:txBody>
      </p:sp>
      <p:cxnSp>
        <p:nvCxnSpPr>
          <p:cNvPr id="19" name="Conector recto de flecha 18"/>
          <p:cNvCxnSpPr/>
          <p:nvPr/>
        </p:nvCxnSpPr>
        <p:spPr>
          <a:xfrm flipH="1">
            <a:off x="3263900" y="1651898"/>
            <a:ext cx="2425700" cy="140880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Conector recto de flecha 20"/>
          <p:cNvCxnSpPr/>
          <p:nvPr/>
        </p:nvCxnSpPr>
        <p:spPr>
          <a:xfrm flipH="1">
            <a:off x="3898900" y="1967531"/>
            <a:ext cx="1816100" cy="219806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3" name="Conector recto de flecha 22"/>
          <p:cNvCxnSpPr/>
          <p:nvPr/>
        </p:nvCxnSpPr>
        <p:spPr>
          <a:xfrm>
            <a:off x="5867400" y="1651898"/>
            <a:ext cx="179231" cy="284390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Conector recto de flecha 24"/>
          <p:cNvCxnSpPr/>
          <p:nvPr/>
        </p:nvCxnSpPr>
        <p:spPr>
          <a:xfrm>
            <a:off x="6054725" y="1651898"/>
            <a:ext cx="2124075" cy="272960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Conector recto de flecha 26"/>
          <p:cNvCxnSpPr/>
          <p:nvPr/>
        </p:nvCxnSpPr>
        <p:spPr>
          <a:xfrm>
            <a:off x="6399928" y="1651898"/>
            <a:ext cx="2261472" cy="96116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5135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84300" y="863600"/>
            <a:ext cx="4229100" cy="523220"/>
          </a:xfrm>
          <a:prstGeom prst="rect">
            <a:avLst/>
          </a:prstGeom>
          <a:solidFill>
            <a:schemeClr val="tx2">
              <a:lumMod val="75000"/>
            </a:schemeClr>
          </a:solidFill>
        </p:spPr>
        <p:txBody>
          <a:bodyPr wrap="square" rtlCol="0">
            <a:spAutoFit/>
          </a:bodyPr>
          <a:lstStyle/>
          <a:p>
            <a:r>
              <a:rPr lang="es-MX" sz="2800" b="1" dirty="0" smtClean="0"/>
              <a:t>NOTAS:</a:t>
            </a:r>
            <a:endParaRPr lang="es-MX" sz="2800" b="1" dirty="0"/>
          </a:p>
        </p:txBody>
      </p:sp>
      <p:sp>
        <p:nvSpPr>
          <p:cNvPr id="4" name="CuadroTexto 3"/>
          <p:cNvSpPr txBox="1"/>
          <p:nvPr/>
        </p:nvSpPr>
        <p:spPr>
          <a:xfrm>
            <a:off x="6184900" y="1386820"/>
            <a:ext cx="4597400" cy="2308324"/>
          </a:xfrm>
          <a:prstGeom prst="rect">
            <a:avLst/>
          </a:prstGeom>
          <a:noFill/>
        </p:spPr>
        <p:txBody>
          <a:bodyPr wrap="square" rtlCol="0">
            <a:spAutoFit/>
          </a:bodyPr>
          <a:lstStyle/>
          <a:p>
            <a:r>
              <a:rPr lang="es-MX" dirty="0" smtClean="0">
                <a:ln>
                  <a:solidFill>
                    <a:schemeClr val="tx2">
                      <a:lumMod val="20000"/>
                      <a:lumOff val="80000"/>
                    </a:schemeClr>
                  </a:solidFill>
                </a:ln>
              </a:rPr>
              <a:t>Nodo:</a:t>
            </a:r>
          </a:p>
          <a:p>
            <a:r>
              <a:rPr lang="es-MX" dirty="0">
                <a:ln>
                  <a:solidFill>
                    <a:schemeClr val="tx2">
                      <a:lumMod val="20000"/>
                      <a:lumOff val="80000"/>
                    </a:schemeClr>
                  </a:solidFill>
                </a:ln>
              </a:rPr>
              <a:t>Es el equipo de la red que interconecta a enlaces, con capacidad de computación y que está diseñado para transferir información desde un enlace a otro, en función de sus parámetros de </a:t>
            </a:r>
            <a:r>
              <a:rPr lang="es-MX" dirty="0" smtClean="0">
                <a:ln>
                  <a:solidFill>
                    <a:schemeClr val="tx2">
                      <a:lumMod val="20000"/>
                      <a:lumOff val="80000"/>
                    </a:schemeClr>
                  </a:solidFill>
                </a:ln>
              </a:rPr>
              <a:t>diseño.</a:t>
            </a:r>
            <a:endParaRPr lang="es-MX" dirty="0">
              <a:ln>
                <a:solidFill>
                  <a:schemeClr val="tx2">
                    <a:lumMod val="20000"/>
                    <a:lumOff val="80000"/>
                  </a:schemeClr>
                </a:solidFill>
              </a:ln>
            </a:endParaRPr>
          </a:p>
        </p:txBody>
      </p:sp>
    </p:spTree>
    <p:extLst>
      <p:ext uri="{BB962C8B-B14F-4D97-AF65-F5344CB8AC3E}">
        <p14:creationId xmlns:p14="http://schemas.microsoft.com/office/powerpoint/2010/main" val="368347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40000" y="673100"/>
            <a:ext cx="7696200" cy="62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u="sng" dirty="0" smtClean="0"/>
              <a:t>Redes según su carácter:</a:t>
            </a:r>
            <a:endParaRPr lang="es-MX" sz="2400" b="1" u="sng" dirty="0"/>
          </a:p>
        </p:txBody>
      </p:sp>
      <p:sp>
        <p:nvSpPr>
          <p:cNvPr id="3" name="CuadroTexto 2"/>
          <p:cNvSpPr txBox="1"/>
          <p:nvPr/>
        </p:nvSpPr>
        <p:spPr>
          <a:xfrm>
            <a:off x="1295400" y="2374900"/>
            <a:ext cx="3975100" cy="2954655"/>
          </a:xfrm>
          <a:prstGeom prst="rect">
            <a:avLst/>
          </a:prstGeom>
          <a:solidFill>
            <a:schemeClr val="accent2"/>
          </a:solidFill>
        </p:spPr>
        <p:txBody>
          <a:bodyPr wrap="square" rtlCol="0">
            <a:spAutoFit/>
          </a:bodyPr>
          <a:lstStyle/>
          <a:p>
            <a:r>
              <a:rPr lang="es-MX" sz="2400" b="1" dirty="0"/>
              <a:t>Redes públicas</a:t>
            </a:r>
          </a:p>
          <a:p>
            <a:r>
              <a:rPr lang="es-MX" dirty="0"/>
              <a:t>Una red de comunicaciones tiene carácter público cuando los requerimientos necesarios para ser usuarios de la misma, no tienen otra restricción que la disponibilidad de los medios técnicos. Para el análisis, no interesa si al servicio se accede a título gratuito u oneroso.</a:t>
            </a:r>
          </a:p>
        </p:txBody>
      </p:sp>
      <p:sp>
        <p:nvSpPr>
          <p:cNvPr id="4" name="CuadroTexto 3"/>
          <p:cNvSpPr txBox="1"/>
          <p:nvPr/>
        </p:nvSpPr>
        <p:spPr>
          <a:xfrm>
            <a:off x="5740400" y="1714867"/>
            <a:ext cx="4699000" cy="2123658"/>
          </a:xfrm>
          <a:prstGeom prst="rect">
            <a:avLst/>
          </a:prstGeom>
          <a:solidFill>
            <a:schemeClr val="accent2"/>
          </a:solidFill>
        </p:spPr>
        <p:txBody>
          <a:bodyPr wrap="square" rtlCol="0">
            <a:spAutoFit/>
          </a:bodyPr>
          <a:lstStyle/>
          <a:p>
            <a:r>
              <a:rPr lang="es-MX" sz="2400" b="1" dirty="0"/>
              <a:t>Redes privadas</a:t>
            </a:r>
          </a:p>
          <a:p>
            <a:r>
              <a:rPr lang="es-MX" dirty="0"/>
              <a:t>Una red de comunicaciones tiene carácter privado, cuando es operada con un fin determinado y sus usuarios pertenecen a una o varias corporaciones con intereses específicos en las mismas.</a:t>
            </a:r>
          </a:p>
        </p:txBody>
      </p:sp>
      <p:pic>
        <p:nvPicPr>
          <p:cNvPr id="5" name="Imagen 4"/>
          <p:cNvPicPr>
            <a:picLocks noChangeAspect="1"/>
          </p:cNvPicPr>
          <p:nvPr/>
        </p:nvPicPr>
        <p:blipFill>
          <a:blip r:embed="rId2"/>
          <a:stretch>
            <a:fillRect/>
          </a:stretch>
        </p:blipFill>
        <p:spPr>
          <a:xfrm>
            <a:off x="7004050" y="4208779"/>
            <a:ext cx="2635250" cy="19764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2201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rot="10339613" flipH="1" flipV="1">
            <a:off x="1443369" y="2100563"/>
            <a:ext cx="9498680" cy="2215991"/>
          </a:xfrm>
          <a:prstGeom prst="rect">
            <a:avLst/>
          </a:prstGeom>
          <a:noFill/>
        </p:spPr>
        <p:txBody>
          <a:bodyPr wrap="square" rtlCol="0">
            <a:spAutoFit/>
          </a:bodyPr>
          <a:lstStyle/>
          <a:p>
            <a:r>
              <a:rPr lang="es-MX" sz="13800" dirty="0" smtClean="0"/>
              <a:t>¡GRACIAS!</a:t>
            </a:r>
            <a:endParaRPr lang="es-MX" sz="13800" dirty="0"/>
          </a:p>
        </p:txBody>
      </p:sp>
    </p:spTree>
    <p:extLst>
      <p:ext uri="{BB962C8B-B14F-4D97-AF65-F5344CB8AC3E}">
        <p14:creationId xmlns:p14="http://schemas.microsoft.com/office/powerpoint/2010/main" val="2661880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TC103457510[[fn=Estampado]]</Template>
  <TotalTime>131</TotalTime>
  <Words>500</Words>
  <Application>Microsoft Office PowerPoint</Application>
  <PresentationFormat>Panorámica</PresentationFormat>
  <Paragraphs>50</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Aharoni</vt:lpstr>
      <vt:lpstr>Arial</vt:lpstr>
      <vt:lpstr>Century Gothic</vt:lpstr>
      <vt:lpstr>Savon</vt:lpstr>
      <vt:lpstr>Conceptos básicos de red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de red</dc:title>
  <dc:creator>Mary Castillo</dc:creator>
  <cp:lastModifiedBy>Mary Castillo</cp:lastModifiedBy>
  <cp:revision>14</cp:revision>
  <dcterms:created xsi:type="dcterms:W3CDTF">2014-09-09T13:55:18Z</dcterms:created>
  <dcterms:modified xsi:type="dcterms:W3CDTF">2014-09-09T16:11:33Z</dcterms:modified>
</cp:coreProperties>
</file>